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7" r:id="rId3"/>
    <p:sldId id="259" r:id="rId4"/>
    <p:sldId id="260" r:id="rId5"/>
    <p:sldId id="261" r:id="rId6"/>
    <p:sldId id="262" r:id="rId7"/>
    <p:sldId id="264" r:id="rId8"/>
    <p:sldId id="263" r:id="rId9"/>
    <p:sldId id="299" r:id="rId10"/>
    <p:sldId id="300" r:id="rId11"/>
    <p:sldId id="265" r:id="rId12"/>
    <p:sldId id="266" r:id="rId13"/>
    <p:sldId id="267" r:id="rId14"/>
    <p:sldId id="268" r:id="rId15"/>
    <p:sldId id="301"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5" r:id="rId30"/>
    <p:sldId id="286" r:id="rId31"/>
    <p:sldId id="287" r:id="rId32"/>
    <p:sldId id="283" r:id="rId33"/>
    <p:sldId id="284" r:id="rId34"/>
    <p:sldId id="290" r:id="rId35"/>
    <p:sldId id="289" r:id="rId36"/>
    <p:sldId id="302" r:id="rId37"/>
    <p:sldId id="291" r:id="rId38"/>
    <p:sldId id="292" r:id="rId39"/>
  </p:sldIdLst>
  <p:sldSz cx="12192000" cy="6858000"/>
  <p:notesSz cx="6858000" cy="9144000"/>
  <p:photoAlbum/>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p:scale>
          <a:sx n="50" d="100"/>
          <a:sy n="50" d="100"/>
        </p:scale>
        <p:origin x="128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3604C-FF02-4817-B18A-9043E84D7325}" type="datetimeFigureOut">
              <a:rPr lang="es-ES" smtClean="0"/>
              <a:t>13/10/2020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600D9-C806-4E18-BABA-9DB4738A06B4}" type="slidenum">
              <a:rPr lang="es-ES" smtClean="0"/>
              <a:t>‹Nº›</a:t>
            </a:fld>
            <a:endParaRPr lang="es-ES"/>
          </a:p>
        </p:txBody>
      </p:sp>
    </p:spTree>
    <p:extLst>
      <p:ext uri="{BB962C8B-B14F-4D97-AF65-F5344CB8AC3E}">
        <p14:creationId xmlns:p14="http://schemas.microsoft.com/office/powerpoint/2010/main" val="368926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s.wikipedia.org/wiki/Trebisonda" TargetMode="External"/><Relationship Id="rId13" Type="http://schemas.openxmlformats.org/officeDocument/2006/relationships/hyperlink" Target="https://es.wikipedia.org/wiki/Samarcanda" TargetMode="External"/><Relationship Id="rId3" Type="http://schemas.openxmlformats.org/officeDocument/2006/relationships/hyperlink" Target="https://es.wikipedia.org/wiki/Roma" TargetMode="External"/><Relationship Id="rId7" Type="http://schemas.openxmlformats.org/officeDocument/2006/relationships/hyperlink" Target="https://es.wikipedia.org/wiki/Beyo%C4%9Flu" TargetMode="External"/><Relationship Id="rId12" Type="http://schemas.openxmlformats.org/officeDocument/2006/relationships/hyperlink" Target="https://es.wikipedia.org/wiki/Uzbekist%C3%A1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s.wikipedia.org/wiki/Constantinopla" TargetMode="External"/><Relationship Id="rId11" Type="http://schemas.openxmlformats.org/officeDocument/2006/relationships/hyperlink" Target="https://es.wikipedia.org/wiki/Ir%C3%A1n" TargetMode="External"/><Relationship Id="rId5" Type="http://schemas.openxmlformats.org/officeDocument/2006/relationships/hyperlink" Target="https://es.wikipedia.org/wiki/Qu%C3%ADos" TargetMode="External"/><Relationship Id="rId10" Type="http://schemas.openxmlformats.org/officeDocument/2006/relationships/hyperlink" Target="https://es.wikipedia.org/wiki/Irak" TargetMode="External"/><Relationship Id="rId4" Type="http://schemas.openxmlformats.org/officeDocument/2006/relationships/hyperlink" Target="https://es.wikipedia.org/wiki/Rodas" TargetMode="External"/><Relationship Id="rId9" Type="http://schemas.openxmlformats.org/officeDocument/2006/relationships/hyperlink" Target="https://es.wikipedia.org/wiki/Turqu%C3%AD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s.wikipedia.org/wiki/Sanl%C3%BAcar_de_Barramed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Pero como hemos dicho, Marco Polo no fue el único viajero que en la edad media nos dejó relatos de oriente.</a:t>
            </a:r>
            <a:endParaRPr lang="es-ES" b="0" dirty="0" smtClean="0">
              <a:effectLst/>
            </a:endParaRPr>
          </a:p>
          <a:p>
            <a:pPr rtl="0"/>
            <a:r>
              <a:rPr lang="es-ES" sz="1200" b="0" i="0" u="none" strike="noStrike" kern="1200" dirty="0" smtClean="0">
                <a:solidFill>
                  <a:schemeClr val="tx1"/>
                </a:solidFill>
                <a:effectLst/>
                <a:latin typeface="+mn-lt"/>
                <a:ea typeface="+mn-ea"/>
                <a:cs typeface="+mn-cs"/>
              </a:rPr>
              <a:t>Ahora regresamos a España a conocer la increíble aventura de un viajero madrileño que se convirtió en el primer embajador</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a:t>
            </a:fld>
            <a:endParaRPr lang="es-ES"/>
          </a:p>
        </p:txBody>
      </p:sp>
    </p:spTree>
    <p:extLst>
      <p:ext uri="{BB962C8B-B14F-4D97-AF65-F5344CB8AC3E}">
        <p14:creationId xmlns:p14="http://schemas.microsoft.com/office/powerpoint/2010/main" val="371173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En su viaje  visitaron </a:t>
            </a:r>
            <a:r>
              <a:rPr lang="es-ES" sz="1200" b="0" i="0" u="none" strike="noStrike" kern="1200" dirty="0" smtClean="0">
                <a:solidFill>
                  <a:schemeClr val="tx1"/>
                </a:solidFill>
                <a:effectLst/>
                <a:latin typeface="+mn-lt"/>
                <a:ea typeface="+mn-ea"/>
                <a:cs typeface="+mn-cs"/>
                <a:hlinkClick r:id="rId3"/>
              </a:rPr>
              <a:t>Roma</a:t>
            </a:r>
            <a:r>
              <a:rPr lang="es-ES" sz="1200" b="0" i="0" u="none" strike="noStrike"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4"/>
              </a:rPr>
              <a:t>Rodas</a:t>
            </a:r>
            <a:r>
              <a:rPr lang="es-ES" sz="1200" b="0" i="0" u="none" strike="noStrike"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5"/>
              </a:rPr>
              <a:t>Quíos</a:t>
            </a:r>
            <a:r>
              <a:rPr lang="es-ES" sz="1200" b="0" i="0" u="none" strike="noStrike" kern="1200" dirty="0" smtClean="0">
                <a:solidFill>
                  <a:schemeClr val="tx1"/>
                </a:solidFill>
                <a:effectLst/>
                <a:latin typeface="+mn-lt"/>
                <a:ea typeface="+mn-ea"/>
                <a:cs typeface="+mn-cs"/>
              </a:rPr>
              <a:t> y </a:t>
            </a:r>
            <a:r>
              <a:rPr lang="es-ES" sz="1200" b="0" i="0" u="none" strike="noStrike" kern="1200" dirty="0" smtClean="0">
                <a:solidFill>
                  <a:schemeClr val="tx1"/>
                </a:solidFill>
                <a:effectLst/>
                <a:latin typeface="+mn-lt"/>
                <a:ea typeface="+mn-ea"/>
                <a:cs typeface="+mn-cs"/>
                <a:hlinkClick r:id="rId6"/>
              </a:rPr>
              <a:t>Constantinopla</a:t>
            </a:r>
            <a:r>
              <a:rPr lang="es-ES" sz="1200" b="0" i="0" u="none" strike="noStrike" kern="1200" dirty="0" smtClean="0">
                <a:solidFill>
                  <a:schemeClr val="tx1"/>
                </a:solidFill>
                <a:effectLst/>
                <a:latin typeface="+mn-lt"/>
                <a:ea typeface="+mn-ea"/>
                <a:cs typeface="+mn-cs"/>
              </a:rPr>
              <a:t>, pasando el invierno en Pera (actual </a:t>
            </a:r>
            <a:r>
              <a:rPr lang="es-ES" sz="1200" b="0" i="0" u="none" strike="noStrike" kern="1200" dirty="0" err="1" smtClean="0">
                <a:solidFill>
                  <a:schemeClr val="tx1"/>
                </a:solidFill>
                <a:effectLst/>
                <a:latin typeface="+mn-lt"/>
                <a:ea typeface="+mn-ea"/>
                <a:cs typeface="+mn-cs"/>
                <a:hlinkClick r:id="rId7"/>
              </a:rPr>
              <a:t>Beyoğlu</a:t>
            </a:r>
            <a:r>
              <a:rPr lang="es-ES" sz="1200" b="0" i="0" u="none" strike="noStrike" kern="1200" dirty="0" smtClean="0">
                <a:solidFill>
                  <a:schemeClr val="tx1"/>
                </a:solidFill>
                <a:effectLst/>
                <a:latin typeface="+mn-lt"/>
                <a:ea typeface="+mn-ea"/>
                <a:cs typeface="+mn-cs"/>
              </a:rPr>
              <a:t>). Después entraron al mar Negro y alcanzaron </a:t>
            </a:r>
            <a:r>
              <a:rPr lang="es-ES" sz="1200" b="0" i="0" u="none" strike="noStrike" kern="1200" dirty="0" err="1" smtClean="0">
                <a:solidFill>
                  <a:schemeClr val="tx1"/>
                </a:solidFill>
                <a:effectLst/>
                <a:latin typeface="+mn-lt"/>
                <a:ea typeface="+mn-ea"/>
                <a:cs typeface="+mn-cs"/>
                <a:hlinkClick r:id="rId8"/>
              </a:rPr>
              <a:t>Trebisonda</a:t>
            </a:r>
            <a:r>
              <a:rPr lang="es-ES" sz="1200" b="0" i="0" u="none" strike="noStrike" kern="1200" dirty="0" smtClean="0">
                <a:solidFill>
                  <a:schemeClr val="tx1"/>
                </a:solidFill>
                <a:effectLst/>
                <a:latin typeface="+mn-lt"/>
                <a:ea typeface="+mn-ea"/>
                <a:cs typeface="+mn-cs"/>
              </a:rPr>
              <a:t>, desembarcaron y prosiguieron el viaje por tierra a través de los actuales </a:t>
            </a:r>
            <a:r>
              <a:rPr lang="es-ES" sz="1200" b="0" i="0" u="none" strike="noStrike" kern="1200" dirty="0" smtClean="0">
                <a:solidFill>
                  <a:schemeClr val="tx1"/>
                </a:solidFill>
                <a:effectLst/>
                <a:latin typeface="+mn-lt"/>
                <a:ea typeface="+mn-ea"/>
                <a:cs typeface="+mn-cs"/>
                <a:hlinkClick r:id="rId9"/>
              </a:rPr>
              <a:t>Turquía</a:t>
            </a:r>
            <a:r>
              <a:rPr lang="es-ES" sz="1200" b="0" i="0" u="none" strike="noStrike" kern="1200" dirty="0" smtClean="0">
                <a:solidFill>
                  <a:schemeClr val="tx1"/>
                </a:solidFill>
                <a:effectLst/>
                <a:latin typeface="+mn-lt"/>
                <a:ea typeface="+mn-ea"/>
                <a:cs typeface="+mn-cs"/>
              </a:rPr>
              <a:t>, </a:t>
            </a:r>
            <a:r>
              <a:rPr lang="es-ES" sz="1200" b="0" i="0" u="none" strike="noStrike" kern="1200" dirty="0" smtClean="0">
                <a:solidFill>
                  <a:schemeClr val="tx1"/>
                </a:solidFill>
                <a:effectLst/>
                <a:latin typeface="+mn-lt"/>
                <a:ea typeface="+mn-ea"/>
                <a:cs typeface="+mn-cs"/>
                <a:hlinkClick r:id="rId10"/>
              </a:rPr>
              <a:t>Irak</a:t>
            </a:r>
            <a:r>
              <a:rPr lang="es-ES" sz="1200" b="0" i="0" u="none" strike="noStrike" kern="1200" dirty="0" smtClean="0">
                <a:solidFill>
                  <a:schemeClr val="tx1"/>
                </a:solidFill>
                <a:effectLst/>
                <a:latin typeface="+mn-lt"/>
                <a:ea typeface="+mn-ea"/>
                <a:cs typeface="+mn-cs"/>
              </a:rPr>
              <a:t> e </a:t>
            </a:r>
            <a:r>
              <a:rPr lang="es-ES" sz="1200" b="0" i="0" u="none" strike="noStrike" kern="1200" dirty="0" smtClean="0">
                <a:solidFill>
                  <a:schemeClr val="tx1"/>
                </a:solidFill>
                <a:effectLst/>
                <a:latin typeface="+mn-lt"/>
                <a:ea typeface="+mn-ea"/>
                <a:cs typeface="+mn-cs"/>
                <a:hlinkClick r:id="rId11"/>
              </a:rPr>
              <a:t>Irán</a:t>
            </a:r>
            <a:r>
              <a:rPr lang="es-ES" sz="1200" b="0" i="0" u="none" strike="noStrike" kern="1200" dirty="0" smtClean="0">
                <a:solidFill>
                  <a:schemeClr val="tx1"/>
                </a:solidFill>
                <a:effectLst/>
                <a:latin typeface="+mn-lt"/>
                <a:ea typeface="+mn-ea"/>
                <a:cs typeface="+mn-cs"/>
              </a:rPr>
              <a:t> y, ya en la Gran </a:t>
            </a:r>
            <a:r>
              <a:rPr lang="es-ES" sz="1200" b="0" i="0" u="none" strike="noStrike" kern="1200" dirty="0" err="1" smtClean="0">
                <a:solidFill>
                  <a:schemeClr val="tx1"/>
                </a:solidFill>
                <a:effectLst/>
                <a:latin typeface="+mn-lt"/>
                <a:ea typeface="+mn-ea"/>
                <a:cs typeface="+mn-cs"/>
              </a:rPr>
              <a:t>Bukaria</a:t>
            </a:r>
            <a:r>
              <a:rPr lang="es-ES" sz="1200" b="0" i="0" u="none" strike="noStrike" kern="1200" dirty="0" smtClean="0">
                <a:solidFill>
                  <a:schemeClr val="tx1"/>
                </a:solidFill>
                <a:effectLst/>
                <a:latin typeface="+mn-lt"/>
                <a:ea typeface="+mn-ea"/>
                <a:cs typeface="+mn-cs"/>
              </a:rPr>
              <a:t> (actual </a:t>
            </a:r>
            <a:r>
              <a:rPr lang="es-ES" sz="1200" b="0" i="0" u="none" strike="noStrike" kern="1200" dirty="0" smtClean="0">
                <a:solidFill>
                  <a:schemeClr val="tx1"/>
                </a:solidFill>
                <a:effectLst/>
                <a:latin typeface="+mn-lt"/>
                <a:ea typeface="+mn-ea"/>
                <a:cs typeface="+mn-cs"/>
                <a:hlinkClick r:id="rId12"/>
              </a:rPr>
              <a:t>Uzbekistán</a:t>
            </a:r>
            <a:r>
              <a:rPr lang="es-ES" sz="1200" b="0" i="0" u="none" strike="noStrike" kern="1200" dirty="0" smtClean="0">
                <a:solidFill>
                  <a:schemeClr val="tx1"/>
                </a:solidFill>
                <a:effectLst/>
                <a:latin typeface="+mn-lt"/>
                <a:ea typeface="+mn-ea"/>
                <a:cs typeface="+mn-cs"/>
              </a:rPr>
              <a:t>), alcanzaron su capital, </a:t>
            </a:r>
            <a:r>
              <a:rPr lang="es-ES" sz="1200" b="0" i="0" u="none" strike="noStrike" kern="1200" dirty="0" smtClean="0">
                <a:solidFill>
                  <a:schemeClr val="tx1"/>
                </a:solidFill>
                <a:effectLst/>
                <a:latin typeface="+mn-lt"/>
                <a:ea typeface="+mn-ea"/>
                <a:cs typeface="+mn-cs"/>
                <a:hlinkClick r:id="rId13"/>
              </a:rPr>
              <a:t>Samarcanda</a:t>
            </a:r>
            <a:r>
              <a:rPr lang="es-ES" sz="1200" b="0" i="0" u="none" strike="noStrike" kern="1200" dirty="0" smtClean="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13</a:t>
            </a:fld>
            <a:endParaRPr lang="es-ES"/>
          </a:p>
        </p:txBody>
      </p:sp>
    </p:spTree>
    <p:extLst>
      <p:ext uri="{BB962C8B-B14F-4D97-AF65-F5344CB8AC3E}">
        <p14:creationId xmlns:p14="http://schemas.microsoft.com/office/powerpoint/2010/main" val="11736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14,15,16 Los expedicionarios fueron respetados,  admirando los diversos paisajes,  la arquitectura, los atuendos, la artesanía, las caravanas y otros aspectos que singularizaban a la zona. Por otra parte, la dureza del viaje afectó a la salud de algunos españoles </a:t>
            </a: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14</a:t>
            </a:fld>
            <a:endParaRPr lang="es-ES"/>
          </a:p>
        </p:txBody>
      </p:sp>
    </p:spTree>
    <p:extLst>
      <p:ext uri="{BB962C8B-B14F-4D97-AF65-F5344CB8AC3E}">
        <p14:creationId xmlns:p14="http://schemas.microsoft.com/office/powerpoint/2010/main" val="383245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17,18,19 El 8 de septiembre del año 1404, el grupo diezmado llegó a </a:t>
            </a:r>
            <a:r>
              <a:rPr lang="es-ES" sz="1200" b="0" i="0" u="none" strike="noStrike" kern="1200" dirty="0" err="1" smtClean="0">
                <a:solidFill>
                  <a:schemeClr val="tx1"/>
                </a:solidFill>
                <a:effectLst/>
                <a:latin typeface="+mn-lt"/>
                <a:ea typeface="+mn-ea"/>
                <a:cs typeface="+mn-cs"/>
              </a:rPr>
              <a:t>Samarcanda.que</a:t>
            </a:r>
            <a:r>
              <a:rPr lang="es-ES" sz="1200" b="0" i="0" u="none" strike="noStrike" kern="1200" dirty="0" smtClean="0">
                <a:solidFill>
                  <a:schemeClr val="tx1"/>
                </a:solidFill>
                <a:effectLst/>
                <a:latin typeface="+mn-lt"/>
                <a:ea typeface="+mn-ea"/>
                <a:cs typeface="+mn-cs"/>
              </a:rPr>
              <a:t> albergaba la corte de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por entonces con casi 70 años y ya gravemente enfermo, </a:t>
            </a:r>
            <a:endParaRPr lang="es-ES" b="0" dirty="0" smtClean="0">
              <a:effectLst/>
            </a:endParaRPr>
          </a:p>
          <a:p>
            <a:pPr rtl="0"/>
            <a:r>
              <a:rPr lang="es-ES" sz="1200" b="0" i="0" u="none" strike="noStrike" kern="1200" dirty="0" smtClean="0">
                <a:solidFill>
                  <a:schemeClr val="tx1"/>
                </a:solidFill>
                <a:effectLst/>
                <a:latin typeface="+mn-lt"/>
                <a:ea typeface="+mn-ea"/>
                <a:cs typeface="+mn-cs"/>
              </a:rPr>
              <a:t> Los  embajadores fueron llevados por fornidos caballeros del Emperador en sus brazos ante </a:t>
            </a:r>
            <a:r>
              <a:rPr lang="es-ES" sz="1200" b="0" i="0" u="none" strike="noStrike" kern="1200" dirty="0" err="1" smtClean="0">
                <a:solidFill>
                  <a:schemeClr val="tx1"/>
                </a:solidFill>
                <a:effectLst/>
                <a:latin typeface="+mn-lt"/>
                <a:ea typeface="+mn-ea"/>
                <a:cs typeface="+mn-cs"/>
              </a:rPr>
              <a:t>Tamorlán</a:t>
            </a:r>
            <a:r>
              <a:rPr lang="es-ES" sz="1200" b="0" i="0" u="none" strike="noStrike" kern="1200" dirty="0" smtClean="0">
                <a:solidFill>
                  <a:schemeClr val="tx1"/>
                </a:solidFill>
                <a:effectLst/>
                <a:latin typeface="+mn-lt"/>
                <a:ea typeface="+mn-ea"/>
                <a:cs typeface="+mn-cs"/>
              </a:rPr>
              <a:t>. En la lujosa entrada, se encontraba el Emperador sentado en unos </a:t>
            </a:r>
            <a:r>
              <a:rPr lang="es-ES" sz="1200" b="0" i="0" u="none" strike="noStrike" kern="1200" dirty="0" err="1" smtClean="0">
                <a:solidFill>
                  <a:schemeClr val="tx1"/>
                </a:solidFill>
                <a:effectLst/>
                <a:latin typeface="+mn-lt"/>
                <a:ea typeface="+mn-ea"/>
                <a:cs typeface="+mn-cs"/>
              </a:rPr>
              <a:t>almadones</a:t>
            </a:r>
            <a:r>
              <a:rPr lang="es-ES" sz="1200" b="0" i="0" u="none" strike="noStrike" kern="1200" dirty="0" smtClean="0">
                <a:solidFill>
                  <a:schemeClr val="tx1"/>
                </a:solidFill>
                <a:effectLst/>
                <a:latin typeface="+mn-lt"/>
                <a:ea typeface="+mn-ea"/>
                <a:cs typeface="+mn-cs"/>
              </a:rPr>
              <a:t> de seda, ataviado con indumentaria de seda, cubriéndose la cabeza con un sombrero de color blanco, adornado con piedras preciosas. Recibió complacido los presentes de la Embajada castellana y optó por recibirlos antes que a los embajadores chinos. </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17</a:t>
            </a:fld>
            <a:endParaRPr lang="es-ES"/>
          </a:p>
        </p:txBody>
      </p:sp>
    </p:spTree>
    <p:extLst>
      <p:ext uri="{BB962C8B-B14F-4D97-AF65-F5344CB8AC3E}">
        <p14:creationId xmlns:p14="http://schemas.microsoft.com/office/powerpoint/2010/main" val="135612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Posteriormente empezaron los agasajos con banquetes pantagruélicos . Clavijo lo pasó mal porque era abstemio, hasta que </a:t>
            </a:r>
            <a:r>
              <a:rPr lang="es-ES" sz="1200" b="0" i="0" u="none" strike="noStrike" kern="1200" dirty="0" err="1" smtClean="0">
                <a:solidFill>
                  <a:schemeClr val="tx1"/>
                </a:solidFill>
                <a:effectLst/>
                <a:latin typeface="+mn-lt"/>
                <a:ea typeface="+mn-ea"/>
                <a:cs typeface="+mn-cs"/>
              </a:rPr>
              <a:t>Tamorlán</a:t>
            </a:r>
            <a:r>
              <a:rPr lang="es-ES" sz="1200" b="0" i="0" u="none" strike="noStrike" kern="1200" dirty="0" smtClean="0">
                <a:solidFill>
                  <a:schemeClr val="tx1"/>
                </a:solidFill>
                <a:effectLst/>
                <a:latin typeface="+mn-lt"/>
                <a:ea typeface="+mn-ea"/>
                <a:cs typeface="+mn-cs"/>
              </a:rPr>
              <a:t> lo liberó de tomar bebidas alcohólicas. Les obsequiaron telas de camocán  y otros regalos. </a:t>
            </a:r>
            <a:endParaRPr lang="es-ES" b="0" dirty="0" smtClean="0">
              <a:effectLst/>
            </a:endParaRPr>
          </a:p>
          <a:p>
            <a:pPr rtl="0"/>
            <a:r>
              <a:rPr lang="es-ES" b="0" dirty="0" smtClean="0">
                <a:effectLst/>
              </a:rPr>
              <a:t/>
            </a:r>
            <a:br>
              <a:rPr lang="es-ES" b="0" dirty="0" smtClean="0">
                <a:effectLst/>
              </a:rPr>
            </a:br>
            <a:r>
              <a:rPr lang="es-ES" sz="1200" b="0" i="0" u="none" strike="noStrike" kern="1200" dirty="0" smtClean="0">
                <a:solidFill>
                  <a:schemeClr val="tx1"/>
                </a:solidFill>
                <a:effectLst/>
                <a:latin typeface="+mn-lt"/>
                <a:ea typeface="+mn-ea"/>
                <a:cs typeface="+mn-cs"/>
              </a:rPr>
              <a:t>Pasaron dos meses y medio en su corte contemplando las maravillas de la capital pero de pronto y sin previo aviso el Gran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los invitó a abandonar </a:t>
            </a:r>
            <a:r>
              <a:rPr lang="es-ES" sz="1200" b="0" i="0" u="none" strike="noStrike" kern="1200" dirty="0" err="1" smtClean="0">
                <a:solidFill>
                  <a:schemeClr val="tx1"/>
                </a:solidFill>
                <a:effectLst/>
                <a:latin typeface="+mn-lt"/>
                <a:ea typeface="+mn-ea"/>
                <a:cs typeface="+mn-cs"/>
              </a:rPr>
              <a:t>Samarkanda</a:t>
            </a:r>
            <a:r>
              <a:rPr lang="es-ES" sz="1200" b="0" i="0" u="none" strike="noStrike" kern="1200" dirty="0" smtClean="0">
                <a:solidFill>
                  <a:schemeClr val="tx1"/>
                </a:solidFill>
                <a:effectLst/>
                <a:latin typeface="+mn-lt"/>
                <a:ea typeface="+mn-ea"/>
                <a:cs typeface="+mn-cs"/>
              </a:rPr>
              <a:t>  y a pesar del reiterado intento de éstos de obtener una misiva, carta o mensaje de aquel para Enrique III, no lo lograron.</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20</a:t>
            </a:fld>
            <a:endParaRPr lang="es-ES"/>
          </a:p>
        </p:txBody>
      </p:sp>
    </p:spTree>
    <p:extLst>
      <p:ext uri="{BB962C8B-B14F-4D97-AF65-F5344CB8AC3E}">
        <p14:creationId xmlns:p14="http://schemas.microsoft.com/office/powerpoint/2010/main" val="345727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21,22 No se saben muy bien las razones, pero al parecer </a:t>
            </a:r>
            <a:r>
              <a:rPr lang="es-ES" sz="1200" b="0" i="0" u="none" strike="noStrike" kern="1200" dirty="0" err="1" smtClean="0">
                <a:solidFill>
                  <a:schemeClr val="tx1"/>
                </a:solidFill>
                <a:effectLst/>
                <a:latin typeface="+mn-lt"/>
                <a:ea typeface="+mn-ea"/>
                <a:cs typeface="+mn-cs"/>
              </a:rPr>
              <a:t>Timur</a:t>
            </a:r>
            <a:r>
              <a:rPr lang="es-ES" sz="1200" b="0" i="0" u="none" strike="noStrike" kern="1200" dirty="0" smtClean="0">
                <a:solidFill>
                  <a:schemeClr val="tx1"/>
                </a:solidFill>
                <a:effectLst/>
                <a:latin typeface="+mn-lt"/>
                <a:ea typeface="+mn-ea"/>
                <a:cs typeface="+mn-cs"/>
              </a:rPr>
              <a:t>  el cojo estaba planeando asediar china. El 21 de noviembre de 1404 emprendieron el viaje de vuelta, mucho más penoso que el de la ida sufriendo toda clase de contratiempos atmosféricos: nieve, ventiscas de arena, lluvias etc., y durante el cual recibieron confusas noticias sobre el fallecimiento de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alcanzaron </a:t>
            </a:r>
            <a:r>
              <a:rPr lang="es-ES" sz="1200" b="0" i="0" u="none" strike="noStrike" kern="1200" dirty="0" smtClean="0">
                <a:solidFill>
                  <a:schemeClr val="tx1"/>
                </a:solidFill>
                <a:effectLst/>
                <a:latin typeface="+mn-lt"/>
                <a:ea typeface="+mn-ea"/>
                <a:cs typeface="+mn-cs"/>
                <a:hlinkClick r:id="rId3"/>
              </a:rPr>
              <a:t>Sanlúcar de Barrameda</a:t>
            </a:r>
            <a:r>
              <a:rPr lang="es-ES" sz="1200" b="0" i="0" u="none" strike="noStrike" kern="1200" dirty="0" smtClean="0">
                <a:solidFill>
                  <a:schemeClr val="tx1"/>
                </a:solidFill>
                <a:effectLst/>
                <a:latin typeface="+mn-lt"/>
                <a:ea typeface="+mn-ea"/>
                <a:cs typeface="+mn-cs"/>
              </a:rPr>
              <a:t> el 1 de marzo de 1406.</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21</a:t>
            </a:fld>
            <a:endParaRPr lang="es-ES"/>
          </a:p>
        </p:txBody>
      </p:sp>
    </p:spTree>
    <p:extLst>
      <p:ext uri="{BB962C8B-B14F-4D97-AF65-F5344CB8AC3E}">
        <p14:creationId xmlns:p14="http://schemas.microsoft.com/office/powerpoint/2010/main" val="69501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22</a:t>
            </a:fld>
            <a:endParaRPr lang="es-ES"/>
          </a:p>
        </p:txBody>
      </p:sp>
    </p:spTree>
    <p:extLst>
      <p:ext uri="{BB962C8B-B14F-4D97-AF65-F5344CB8AC3E}">
        <p14:creationId xmlns:p14="http://schemas.microsoft.com/office/powerpoint/2010/main" val="108705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23,24,25,26,27,28 La crónica de Clavijo describe en gran detalle, no solamente el viaje , también los lugares y ciudades por los que pasó y su historia, y es un documento de gran interés histórico sobre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y su entorno. Describe detalladamente las ciudades en particular la Constantinopla todavía cristiana, y Samarcanda donde vieron construir edificios maravillosos como la Mezquita de </a:t>
            </a:r>
            <a:r>
              <a:rPr lang="es-ES" sz="1200" b="0" i="0" u="none" strike="noStrike" kern="1200" dirty="0" err="1" smtClean="0">
                <a:solidFill>
                  <a:schemeClr val="tx1"/>
                </a:solidFill>
                <a:effectLst/>
                <a:latin typeface="+mn-lt"/>
                <a:ea typeface="+mn-ea"/>
                <a:cs typeface="+mn-cs"/>
              </a:rPr>
              <a:t>Bibi</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Khanum</a:t>
            </a:r>
            <a:r>
              <a:rPr lang="es-ES" sz="1200" b="0" i="0" u="none" strike="noStrike" kern="1200" dirty="0" smtClean="0">
                <a:solidFill>
                  <a:schemeClr val="tx1"/>
                </a:solidFill>
                <a:effectLst/>
                <a:latin typeface="+mn-lt"/>
                <a:ea typeface="+mn-ea"/>
                <a:cs typeface="+mn-cs"/>
              </a:rPr>
              <a:t>. Así describió Clavijo esta ciudad.</a:t>
            </a: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23</a:t>
            </a:fld>
            <a:endParaRPr lang="es-ES"/>
          </a:p>
        </p:txBody>
      </p:sp>
    </p:spTree>
    <p:extLst>
      <p:ext uri="{BB962C8B-B14F-4D97-AF65-F5344CB8AC3E}">
        <p14:creationId xmlns:p14="http://schemas.microsoft.com/office/powerpoint/2010/main" val="149139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25</a:t>
            </a:fld>
            <a:endParaRPr lang="es-ES"/>
          </a:p>
        </p:txBody>
      </p:sp>
    </p:spTree>
    <p:extLst>
      <p:ext uri="{BB962C8B-B14F-4D97-AF65-F5344CB8AC3E}">
        <p14:creationId xmlns:p14="http://schemas.microsoft.com/office/powerpoint/2010/main" val="368292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28</a:t>
            </a:fld>
            <a:endParaRPr lang="es-ES"/>
          </a:p>
        </p:txBody>
      </p:sp>
    </p:spTree>
    <p:extLst>
      <p:ext uri="{BB962C8B-B14F-4D97-AF65-F5344CB8AC3E}">
        <p14:creationId xmlns:p14="http://schemas.microsoft.com/office/powerpoint/2010/main" val="349334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29,30,31Así describió Clavijo esta ciudad.</a:t>
            </a:r>
            <a:endParaRPr lang="es-ES" b="0" dirty="0" smtClean="0">
              <a:effectLst/>
            </a:endParaRPr>
          </a:p>
          <a:p>
            <a:r>
              <a:rPr lang="es-ES" dirty="0" smtClean="0"/>
              <a:t/>
            </a:r>
            <a:br>
              <a:rPr lang="es-ES" dirty="0" smtClean="0"/>
            </a:br>
            <a:r>
              <a:rPr lang="es-ES" sz="1200" b="0" i="0" u="none" strike="noStrike" kern="1200" dirty="0" smtClean="0">
                <a:solidFill>
                  <a:schemeClr val="tx1"/>
                </a:solidFill>
                <a:effectLst/>
                <a:latin typeface="+mn-lt"/>
                <a:ea typeface="+mn-ea"/>
                <a:cs typeface="+mn-cs"/>
              </a:rPr>
              <a:t> “Tan gruesa y abastecida es esta ciudad que su nombre propio es </a:t>
            </a:r>
            <a:r>
              <a:rPr lang="es-ES" sz="1200" b="0" i="0" u="none" strike="noStrike" kern="1200" dirty="0" err="1" smtClean="0">
                <a:solidFill>
                  <a:schemeClr val="tx1"/>
                </a:solidFill>
                <a:effectLst/>
                <a:latin typeface="+mn-lt"/>
                <a:ea typeface="+mn-ea"/>
                <a:cs typeface="+mn-cs"/>
              </a:rPr>
              <a:t>Cimesquinte</a:t>
            </a:r>
            <a:r>
              <a:rPr lang="es-ES" sz="1200" b="0" i="0" u="none" strike="noStrike" kern="1200" dirty="0" smtClean="0">
                <a:solidFill>
                  <a:schemeClr val="tx1"/>
                </a:solidFill>
                <a:effectLst/>
                <a:latin typeface="+mn-lt"/>
                <a:ea typeface="+mn-ea"/>
                <a:cs typeface="+mn-cs"/>
              </a:rPr>
              <a:t>, que quiere decir aldea gruesa. </a:t>
            </a:r>
            <a:r>
              <a:rPr lang="es-ES" sz="1200" b="0" i="0" u="none" strike="noStrike" kern="1200" dirty="0" err="1" smtClean="0">
                <a:solidFill>
                  <a:schemeClr val="tx1"/>
                </a:solidFill>
                <a:effectLst/>
                <a:latin typeface="+mn-lt"/>
                <a:ea typeface="+mn-ea"/>
                <a:cs typeface="+mn-cs"/>
              </a:rPr>
              <a:t>Cimes</a:t>
            </a:r>
            <a:r>
              <a:rPr lang="es-ES" sz="1200" b="0" i="0" u="none" strike="noStrike" kern="1200" dirty="0" smtClean="0">
                <a:solidFill>
                  <a:schemeClr val="tx1"/>
                </a:solidFill>
                <a:effectLst/>
                <a:latin typeface="+mn-lt"/>
                <a:ea typeface="+mn-ea"/>
                <a:cs typeface="+mn-cs"/>
              </a:rPr>
              <a:t> por grueso y Quintes por aldea. De aquí tomó su nombre </a:t>
            </a:r>
            <a:r>
              <a:rPr lang="es-ES" sz="1200" b="0" i="0" u="none" strike="noStrike" kern="1200" dirty="0" err="1" smtClean="0">
                <a:solidFill>
                  <a:schemeClr val="tx1"/>
                </a:solidFill>
                <a:effectLst/>
                <a:latin typeface="+mn-lt"/>
                <a:ea typeface="+mn-ea"/>
                <a:cs typeface="+mn-cs"/>
              </a:rPr>
              <a:t>Samarcante</a:t>
            </a:r>
            <a:r>
              <a:rPr lang="es-ES" sz="1200" b="0" i="0" u="none" strike="noStrike" kern="1200" dirty="0" smtClean="0">
                <a:solidFill>
                  <a:schemeClr val="tx1"/>
                </a:solidFill>
                <a:effectLst/>
                <a:latin typeface="+mn-lt"/>
                <a:ea typeface="+mn-ea"/>
                <a:cs typeface="+mn-cs"/>
              </a:rPr>
              <a:t>. Y el abastecimiento de esta tierra no es sólo de viandas, sino de paños de seda, </a:t>
            </a:r>
            <a:r>
              <a:rPr lang="es-ES" sz="1200" b="0" i="0" u="none" strike="noStrike" kern="1200" dirty="0" err="1" smtClean="0">
                <a:solidFill>
                  <a:schemeClr val="tx1"/>
                </a:solidFill>
                <a:effectLst/>
                <a:latin typeface="+mn-lt"/>
                <a:ea typeface="+mn-ea"/>
                <a:cs typeface="+mn-cs"/>
              </a:rPr>
              <a:t>setunis</a:t>
            </a:r>
            <a:r>
              <a:rPr lang="es-ES" sz="1200" b="0" i="0" u="none" strike="noStrike" kern="1200" dirty="0" smtClean="0">
                <a:solidFill>
                  <a:schemeClr val="tx1"/>
                </a:solidFill>
                <a:effectLst/>
                <a:latin typeface="+mn-lt"/>
                <a:ea typeface="+mn-ea"/>
                <a:cs typeface="+mn-cs"/>
              </a:rPr>
              <a:t>, camocanes, cendales, tafetanes y tercenales, que se hacen allí muchos. Y </a:t>
            </a:r>
            <a:r>
              <a:rPr lang="es-ES" sz="1200" b="0" i="0" u="none" strike="noStrike" kern="1200" dirty="0" err="1" smtClean="0">
                <a:solidFill>
                  <a:schemeClr val="tx1"/>
                </a:solidFill>
                <a:effectLst/>
                <a:latin typeface="+mn-lt"/>
                <a:ea typeface="+mn-ea"/>
                <a:cs typeface="+mn-cs"/>
              </a:rPr>
              <a:t>forraduras</a:t>
            </a:r>
            <a:r>
              <a:rPr lang="es-ES" sz="1200" b="0" i="0" u="none" strike="noStrike" kern="1200" dirty="0" smtClean="0">
                <a:solidFill>
                  <a:schemeClr val="tx1"/>
                </a:solidFill>
                <a:effectLst/>
                <a:latin typeface="+mn-lt"/>
                <a:ea typeface="+mn-ea"/>
                <a:cs typeface="+mn-cs"/>
              </a:rPr>
              <a:t> de seda, y tinturas, y especiería, y colores de oro y de azul, y de otras muchas cosas.”</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29</a:t>
            </a:fld>
            <a:endParaRPr lang="es-ES"/>
          </a:p>
        </p:txBody>
      </p:sp>
    </p:spTree>
    <p:extLst>
      <p:ext uri="{BB962C8B-B14F-4D97-AF65-F5344CB8AC3E}">
        <p14:creationId xmlns:p14="http://schemas.microsoft.com/office/powerpoint/2010/main" val="301751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Ruy </a:t>
            </a:r>
            <a:r>
              <a:rPr lang="es-ES" sz="1200" b="0" i="0" u="none" strike="noStrike" kern="1200" dirty="0" err="1" smtClean="0">
                <a:solidFill>
                  <a:schemeClr val="tx1"/>
                </a:solidFill>
                <a:effectLst/>
                <a:latin typeface="+mn-lt"/>
                <a:ea typeface="+mn-ea"/>
                <a:cs typeface="+mn-cs"/>
              </a:rPr>
              <a:t>Gonzalez</a:t>
            </a:r>
            <a:r>
              <a:rPr lang="es-ES" sz="1200" b="0" i="0" u="none" strike="noStrike" kern="1200" dirty="0" smtClean="0">
                <a:solidFill>
                  <a:schemeClr val="tx1"/>
                </a:solidFill>
                <a:effectLst/>
                <a:latin typeface="+mn-lt"/>
                <a:ea typeface="+mn-ea"/>
                <a:cs typeface="+mn-cs"/>
              </a:rPr>
              <a:t> de Clavijo</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2</a:t>
            </a:fld>
            <a:endParaRPr lang="es-ES"/>
          </a:p>
        </p:txBody>
      </p:sp>
    </p:spTree>
    <p:extLst>
      <p:ext uri="{BB962C8B-B14F-4D97-AF65-F5344CB8AC3E}">
        <p14:creationId xmlns:p14="http://schemas.microsoft.com/office/powerpoint/2010/main" val="327129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31</a:t>
            </a:fld>
            <a:endParaRPr lang="es-ES"/>
          </a:p>
        </p:txBody>
      </p:sp>
    </p:spTree>
    <p:extLst>
      <p:ext uri="{BB962C8B-B14F-4D97-AF65-F5344CB8AC3E}">
        <p14:creationId xmlns:p14="http://schemas.microsoft.com/office/powerpoint/2010/main" val="1007882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32,33 Clavijo también nos habla de  las vestimentas de las cortesanas y del propio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el bazar..</a:t>
            </a: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32</a:t>
            </a:fld>
            <a:endParaRPr lang="es-ES"/>
          </a:p>
        </p:txBody>
      </p:sp>
    </p:spTree>
    <p:extLst>
      <p:ext uri="{BB962C8B-B14F-4D97-AF65-F5344CB8AC3E}">
        <p14:creationId xmlns:p14="http://schemas.microsoft.com/office/powerpoint/2010/main" val="416844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33</a:t>
            </a:fld>
            <a:endParaRPr lang="es-ES"/>
          </a:p>
        </p:txBody>
      </p:sp>
    </p:spTree>
    <p:extLst>
      <p:ext uri="{BB962C8B-B14F-4D97-AF65-F5344CB8AC3E}">
        <p14:creationId xmlns:p14="http://schemas.microsoft.com/office/powerpoint/2010/main" val="399664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,34,35 Describe la fauna. Animales como la jirafa que nunca habían sido vistos por los europeos. o curiosas batallas con camellos y  elefantes a los que llama “Marfiles”</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34</a:t>
            </a:fld>
            <a:endParaRPr lang="es-ES"/>
          </a:p>
        </p:txBody>
      </p:sp>
    </p:spTree>
    <p:extLst>
      <p:ext uri="{BB962C8B-B14F-4D97-AF65-F5344CB8AC3E}">
        <p14:creationId xmlns:p14="http://schemas.microsoft.com/office/powerpoint/2010/main" val="321830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En la actualidad podemos ver la marca que dejó la histórica y aventurera embajada en las calles y edificios de </a:t>
            </a:r>
            <a:r>
              <a:rPr lang="es-ES" sz="1200" b="0" i="0" u="none" strike="noStrike" kern="1200" dirty="0" err="1" smtClean="0">
                <a:solidFill>
                  <a:schemeClr val="tx1"/>
                </a:solidFill>
                <a:effectLst/>
                <a:latin typeface="+mn-lt"/>
                <a:ea typeface="+mn-ea"/>
                <a:cs typeface="+mn-cs"/>
              </a:rPr>
              <a:t>samarcanda</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bautizó un pueblo próximo a la ciudad con el nombre de Madrid (</a:t>
            </a:r>
            <a:r>
              <a:rPr lang="es-ES" sz="1200" b="0" i="0" u="none" strike="noStrike" kern="1200" dirty="0" err="1" smtClean="0">
                <a:solidFill>
                  <a:schemeClr val="tx1"/>
                </a:solidFill>
                <a:effectLst/>
                <a:latin typeface="+mn-lt"/>
                <a:ea typeface="+mn-ea"/>
                <a:cs typeface="+mn-cs"/>
              </a:rPr>
              <a:t>Motrit</a:t>
            </a:r>
            <a:r>
              <a:rPr lang="es-ES" sz="1200" b="0" i="0" u="none" strike="noStrike" kern="1200" dirty="0" smtClean="0">
                <a:solidFill>
                  <a:schemeClr val="tx1"/>
                </a:solidFill>
                <a:effectLst/>
                <a:latin typeface="+mn-lt"/>
                <a:ea typeface="+mn-ea"/>
                <a:cs typeface="+mn-cs"/>
              </a:rPr>
              <a:t> en uzbeko), en memoria del primer europeo en visitar su corte, y también  podemos pasear por una de las principales arterias de esa ciudad denominada Calle de Ruy González de Clavijo</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36</a:t>
            </a:fld>
            <a:endParaRPr lang="es-ES"/>
          </a:p>
        </p:txBody>
      </p:sp>
    </p:spTree>
    <p:extLst>
      <p:ext uri="{BB962C8B-B14F-4D97-AF65-F5344CB8AC3E}">
        <p14:creationId xmlns:p14="http://schemas.microsoft.com/office/powerpoint/2010/main" val="16241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37,38 Embajada a </a:t>
            </a:r>
            <a:r>
              <a:rPr lang="es-ES" sz="1200" b="0" i="0" u="none" strike="noStrike" kern="1200" dirty="0" err="1" smtClean="0">
                <a:solidFill>
                  <a:schemeClr val="tx1"/>
                </a:solidFill>
                <a:effectLst/>
                <a:latin typeface="+mn-lt"/>
                <a:ea typeface="+mn-ea"/>
                <a:cs typeface="+mn-cs"/>
              </a:rPr>
              <a:t>Tamorlan</a:t>
            </a:r>
            <a:r>
              <a:rPr lang="es-ES" sz="1200" b="0" i="0" u="none" strike="noStrike" kern="1200" dirty="0" smtClean="0">
                <a:solidFill>
                  <a:schemeClr val="tx1"/>
                </a:solidFill>
                <a:effectLst/>
                <a:latin typeface="+mn-lt"/>
                <a:ea typeface="+mn-ea"/>
                <a:cs typeface="+mn-cs"/>
              </a:rPr>
              <a:t> es el único testimonio europeo del lujo de esa Corte, y base de la leyenda de Samarcanda. </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37</a:t>
            </a:fld>
            <a:endParaRPr lang="es-ES"/>
          </a:p>
        </p:txBody>
      </p:sp>
    </p:spTree>
    <p:extLst>
      <p:ext uri="{BB962C8B-B14F-4D97-AF65-F5344CB8AC3E}">
        <p14:creationId xmlns:p14="http://schemas.microsoft.com/office/powerpoint/2010/main" val="367195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En 1396 el sultán de los turcos otomanos </a:t>
            </a:r>
            <a:r>
              <a:rPr lang="es-ES" sz="1200" b="0" i="0" u="none" strike="noStrike" kern="1200" dirty="0" err="1" smtClean="0">
                <a:solidFill>
                  <a:schemeClr val="tx1"/>
                </a:solidFill>
                <a:effectLst/>
                <a:latin typeface="+mn-lt"/>
                <a:ea typeface="+mn-ea"/>
                <a:cs typeface="+mn-cs"/>
              </a:rPr>
              <a:t>Bayaceto</a:t>
            </a:r>
            <a:r>
              <a:rPr lang="es-ES" sz="1200" b="0" i="0" u="none" strike="noStrike" kern="1200" dirty="0" smtClean="0">
                <a:solidFill>
                  <a:schemeClr val="tx1"/>
                </a:solidFill>
                <a:effectLst/>
                <a:latin typeface="+mn-lt"/>
                <a:ea typeface="+mn-ea"/>
                <a:cs typeface="+mn-cs"/>
              </a:rPr>
              <a:t> ganaba terreno contra los Europeos </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3</a:t>
            </a:fld>
            <a:endParaRPr lang="es-ES"/>
          </a:p>
        </p:txBody>
      </p:sp>
    </p:spTree>
    <p:extLst>
      <p:ext uri="{BB962C8B-B14F-4D97-AF65-F5344CB8AC3E}">
        <p14:creationId xmlns:p14="http://schemas.microsoft.com/office/powerpoint/2010/main" val="12571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4</a:t>
            </a:fld>
            <a:endParaRPr lang="es-ES"/>
          </a:p>
        </p:txBody>
      </p:sp>
    </p:spTree>
    <p:extLst>
      <p:ext uri="{BB962C8B-B14F-4D97-AF65-F5344CB8AC3E}">
        <p14:creationId xmlns:p14="http://schemas.microsoft.com/office/powerpoint/2010/main" val="16248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5,6,7,8 Enrique III el doliente Rey de Castilla preocupado por el avance otomano y habiendo oído hablar del Gran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,el único que desde Asia Central venía consiguiendo varias victorias, desde Delhi hasta Damasco contra él, envió </a:t>
            </a:r>
            <a:r>
              <a:rPr lang="es-ES" sz="1200" b="0" i="0" u="none" strike="noStrike" kern="1200" dirty="0" err="1" smtClean="0">
                <a:solidFill>
                  <a:schemeClr val="tx1"/>
                </a:solidFill>
                <a:effectLst/>
                <a:latin typeface="+mn-lt"/>
                <a:ea typeface="+mn-ea"/>
                <a:cs typeface="+mn-cs"/>
              </a:rPr>
              <a:t>envió</a:t>
            </a:r>
            <a:r>
              <a:rPr lang="es-ES" sz="1200" b="0" i="0" u="none" strike="noStrike" kern="1200" dirty="0" smtClean="0">
                <a:solidFill>
                  <a:schemeClr val="tx1"/>
                </a:solidFill>
                <a:effectLst/>
                <a:latin typeface="+mn-lt"/>
                <a:ea typeface="+mn-ea"/>
                <a:cs typeface="+mn-cs"/>
              </a:rPr>
              <a:t> una expedición para saber de aquellos lugares tan apartados de Castilla, que regresó con un consejero del </a:t>
            </a:r>
            <a:r>
              <a:rPr lang="es-ES" sz="1200" b="0" i="0" u="none" strike="noStrike" kern="1200" dirty="0" err="1" smtClean="0">
                <a:solidFill>
                  <a:schemeClr val="tx1"/>
                </a:solidFill>
                <a:effectLst/>
                <a:latin typeface="+mn-lt"/>
                <a:ea typeface="+mn-ea"/>
                <a:cs typeface="+mn-cs"/>
              </a:rPr>
              <a:t>tamerlan</a:t>
            </a:r>
            <a:r>
              <a:rPr lang="es-ES" sz="1200" b="0" i="0" u="none" strike="noStrike" kern="1200" dirty="0" smtClean="0">
                <a:solidFill>
                  <a:schemeClr val="tx1"/>
                </a:solidFill>
                <a:effectLst/>
                <a:latin typeface="+mn-lt"/>
                <a:ea typeface="+mn-ea"/>
                <a:cs typeface="+mn-cs"/>
              </a:rPr>
              <a:t> y tres princesas greco húngaras como presente. </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5</a:t>
            </a:fld>
            <a:endParaRPr lang="es-ES"/>
          </a:p>
        </p:txBody>
      </p:sp>
    </p:spTree>
    <p:extLst>
      <p:ext uri="{BB962C8B-B14F-4D97-AF65-F5344CB8AC3E}">
        <p14:creationId xmlns:p14="http://schemas.microsoft.com/office/powerpoint/2010/main" val="283173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El Rey español viendo en esto una buena señal decidió entonces volver a enviar como embajador  al madrileño Ruy </a:t>
            </a:r>
            <a:r>
              <a:rPr lang="es-ES" sz="1200" b="0" i="0" u="none" strike="noStrike" kern="1200" dirty="0" err="1" smtClean="0">
                <a:solidFill>
                  <a:schemeClr val="tx1"/>
                </a:solidFill>
                <a:effectLst/>
                <a:latin typeface="+mn-lt"/>
                <a:ea typeface="+mn-ea"/>
                <a:cs typeface="+mn-cs"/>
              </a:rPr>
              <a:t>Gonzalez</a:t>
            </a:r>
            <a:r>
              <a:rPr lang="es-ES" sz="1200" b="0" i="0" u="none" strike="noStrike" kern="1200" dirty="0" smtClean="0">
                <a:solidFill>
                  <a:schemeClr val="tx1"/>
                </a:solidFill>
                <a:effectLst/>
                <a:latin typeface="+mn-lt"/>
                <a:ea typeface="+mn-ea"/>
                <a:cs typeface="+mn-cs"/>
              </a:rPr>
              <a:t> de Clavijo,  su camarero real y hombre de confianza,  con la finalidad de mostrar su respeto y demostrar que tenían como enemigo común a los otomanos. El rey, así,  pretendía estrechar relaciones con otras naciones que pudieran ayudar contra la amenaza otomana.</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9</a:t>
            </a:fld>
            <a:endParaRPr lang="es-ES"/>
          </a:p>
        </p:txBody>
      </p:sp>
    </p:spTree>
    <p:extLst>
      <p:ext uri="{BB962C8B-B14F-4D97-AF65-F5344CB8AC3E}">
        <p14:creationId xmlns:p14="http://schemas.microsoft.com/office/powerpoint/2010/main" val="147823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conquistador, líder militar y político turco-mongol venía de una familia humilde  y  poco a poco había ido subiendo en el escalafón de mando de las tribus nómadas hasta autoproclamarse sucesor de su idolatrado </a:t>
            </a:r>
            <a:r>
              <a:rPr lang="es-ES" sz="1200" b="0" i="0" u="none" strike="noStrike" kern="1200" dirty="0" err="1" smtClean="0">
                <a:solidFill>
                  <a:schemeClr val="tx1"/>
                </a:solidFill>
                <a:effectLst/>
                <a:latin typeface="+mn-lt"/>
                <a:ea typeface="+mn-ea"/>
                <a:cs typeface="+mn-cs"/>
              </a:rPr>
              <a:t>Gengis</a:t>
            </a:r>
            <a:r>
              <a:rPr lang="es-ES" sz="1200" b="0" i="0" u="none" strike="noStrike" kern="1200" dirty="0" smtClean="0">
                <a:solidFill>
                  <a:schemeClr val="tx1"/>
                </a:solidFill>
                <a:effectLst/>
                <a:latin typeface="+mn-lt"/>
                <a:ea typeface="+mn-ea"/>
                <a:cs typeface="+mn-cs"/>
              </a:rPr>
              <a:t> Kan. Famoso por sus métodos terribles contra el enemigo otomano, en apenas tres décadas logró dominar un territorio tan vasto como ingobernable, que se extendía desde Siberia hasta el mar Mediterráneo. Su forma de entender la vida se resumía en el clásico «estás conmigo o contra mí».  </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10</a:t>
            </a:fld>
            <a:endParaRPr lang="es-ES"/>
          </a:p>
        </p:txBody>
      </p:sp>
    </p:spTree>
    <p:extLst>
      <p:ext uri="{BB962C8B-B14F-4D97-AF65-F5344CB8AC3E}">
        <p14:creationId xmlns:p14="http://schemas.microsoft.com/office/powerpoint/2010/main" val="368240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smtClean="0">
                <a:solidFill>
                  <a:schemeClr val="tx1"/>
                </a:solidFill>
                <a:effectLst/>
                <a:latin typeface="+mn-lt"/>
                <a:ea typeface="+mn-ea"/>
                <a:cs typeface="+mn-cs"/>
              </a:rPr>
              <a:t>El 21 de mayo de 1403 Clavijo y </a:t>
            </a:r>
            <a:r>
              <a:rPr lang="es-ES" sz="1200" b="0" i="0" u="none" strike="noStrike" kern="1200" dirty="0" err="1" smtClean="0">
                <a:solidFill>
                  <a:schemeClr val="tx1"/>
                </a:solidFill>
                <a:effectLst/>
                <a:latin typeface="+mn-lt"/>
                <a:ea typeface="+mn-ea"/>
                <a:cs typeface="+mn-cs"/>
              </a:rPr>
              <a:t>Mohamad</a:t>
            </a:r>
            <a:r>
              <a:rPr lang="es-ES" sz="1200" b="0" i="0" u="none" strike="noStrike" kern="1200" dirty="0" smtClean="0">
                <a:solidFill>
                  <a:schemeClr val="tx1"/>
                </a:solidFill>
                <a:effectLst/>
                <a:latin typeface="+mn-lt"/>
                <a:ea typeface="+mn-ea"/>
                <a:cs typeface="+mn-cs"/>
              </a:rPr>
              <a:t> </a:t>
            </a:r>
            <a:r>
              <a:rPr lang="es-ES" sz="1200" b="0" i="0" u="none" strike="noStrike" kern="1200" dirty="0" err="1" smtClean="0">
                <a:solidFill>
                  <a:schemeClr val="tx1"/>
                </a:solidFill>
                <a:effectLst/>
                <a:latin typeface="+mn-lt"/>
                <a:ea typeface="+mn-ea"/>
                <a:cs typeface="+mn-cs"/>
              </a:rPr>
              <a:t>Alcagi</a:t>
            </a:r>
            <a:r>
              <a:rPr lang="es-ES" sz="1200" b="0" i="0" u="none" strike="noStrike" kern="1200" dirty="0" smtClean="0">
                <a:solidFill>
                  <a:schemeClr val="tx1"/>
                </a:solidFill>
                <a:effectLst/>
                <a:latin typeface="+mn-lt"/>
                <a:ea typeface="+mn-ea"/>
                <a:cs typeface="+mn-cs"/>
              </a:rPr>
              <a:t> procedieron a embarcarse en El Puerto de Santa María en compañía de una docena de hombres </a:t>
            </a:r>
            <a:r>
              <a:rPr lang="es-ES" sz="1200" b="0" i="0" u="none" strike="noStrike" kern="1200" dirty="0" err="1" smtClean="0">
                <a:solidFill>
                  <a:schemeClr val="tx1"/>
                </a:solidFill>
                <a:effectLst/>
                <a:latin typeface="+mn-lt"/>
                <a:ea typeface="+mn-ea"/>
                <a:cs typeface="+mn-cs"/>
              </a:rPr>
              <a:t>sabios,expertos</a:t>
            </a:r>
            <a:r>
              <a:rPr lang="es-ES" sz="1200" b="0" i="0" u="none" strike="noStrike" kern="1200" dirty="0" smtClean="0">
                <a:solidFill>
                  <a:schemeClr val="tx1"/>
                </a:solidFill>
                <a:effectLst/>
                <a:latin typeface="+mn-lt"/>
                <a:ea typeface="+mn-ea"/>
                <a:cs typeface="+mn-cs"/>
              </a:rPr>
              <a:t> y versados en diversas disciplinas</a:t>
            </a: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11</a:t>
            </a:fld>
            <a:endParaRPr lang="es-ES"/>
          </a:p>
        </p:txBody>
      </p:sp>
    </p:spTree>
    <p:extLst>
      <p:ext uri="{BB962C8B-B14F-4D97-AF65-F5344CB8AC3E}">
        <p14:creationId xmlns:p14="http://schemas.microsoft.com/office/powerpoint/2010/main" val="5911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Clavijo fue en busca del Gran </a:t>
            </a:r>
            <a:r>
              <a:rPr lang="es-ES" sz="1200" b="0" i="0" u="none" strike="noStrike" kern="1200" dirty="0" err="1" smtClean="0">
                <a:solidFill>
                  <a:schemeClr val="tx1"/>
                </a:solidFill>
                <a:effectLst/>
                <a:latin typeface="+mn-lt"/>
                <a:ea typeface="+mn-ea"/>
                <a:cs typeface="+mn-cs"/>
              </a:rPr>
              <a:t>Tamerlán</a:t>
            </a:r>
            <a:r>
              <a:rPr lang="es-ES" sz="1200" b="0" i="0" u="none" strike="noStrike" kern="1200" dirty="0" smtClean="0">
                <a:solidFill>
                  <a:schemeClr val="tx1"/>
                </a:solidFill>
                <a:effectLst/>
                <a:latin typeface="+mn-lt"/>
                <a:ea typeface="+mn-ea"/>
                <a:cs typeface="+mn-cs"/>
              </a:rPr>
              <a:t>   hasta </a:t>
            </a:r>
            <a:r>
              <a:rPr lang="es-ES" sz="1200" b="0" i="0" u="none" strike="noStrike" kern="1200" dirty="0" err="1" smtClean="0">
                <a:solidFill>
                  <a:schemeClr val="tx1"/>
                </a:solidFill>
                <a:effectLst/>
                <a:latin typeface="+mn-lt"/>
                <a:ea typeface="+mn-ea"/>
                <a:cs typeface="+mn-cs"/>
              </a:rPr>
              <a:t>Samarkanda</a:t>
            </a:r>
            <a:r>
              <a:rPr lang="es-ES" sz="1200" b="0" i="0" u="none" strike="noStrike" kern="1200" dirty="0" smtClean="0">
                <a:solidFill>
                  <a:schemeClr val="tx1"/>
                </a:solidFill>
                <a:effectLst/>
                <a:latin typeface="+mn-lt"/>
                <a:ea typeface="+mn-ea"/>
                <a:cs typeface="+mn-cs"/>
              </a:rPr>
              <a:t>, convirtiéndose, sin duda, en el español que hasta entonces más lejos había llegado, y casi con toda probabilidad en el primer “Embajador” Es decir representante real, ya que otros habían sido mensajeros, monjes, o comerciantes) de Europa en Asia.</a:t>
            </a:r>
            <a:endParaRPr lang="es-ES" b="0" dirty="0" smtClean="0">
              <a:effectLst/>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81F600D9-C806-4E18-BABA-9DB4738A06B4}" type="slidenum">
              <a:rPr lang="es-ES" smtClean="0"/>
              <a:t>12</a:t>
            </a:fld>
            <a:endParaRPr lang="es-ES"/>
          </a:p>
        </p:txBody>
      </p:sp>
    </p:spTree>
    <p:extLst>
      <p:ext uri="{BB962C8B-B14F-4D97-AF65-F5344CB8AC3E}">
        <p14:creationId xmlns:p14="http://schemas.microsoft.com/office/powerpoint/2010/main" val="150924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FA75B311-A1AA-4ED4-A72F-A71208D8EC8F}"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84370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5B311-A1AA-4ED4-A72F-A71208D8EC8F}"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60604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5B311-A1AA-4ED4-A72F-A71208D8EC8F}"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266020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A75B311-A1AA-4ED4-A72F-A71208D8EC8F}"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218345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75B311-A1AA-4ED4-A72F-A71208D8EC8F}" type="datetimeFigureOut">
              <a:rPr lang="es-ES" smtClean="0"/>
              <a:t>13/10/2020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380806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A75B311-A1AA-4ED4-A72F-A71208D8EC8F}"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153973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A75B311-A1AA-4ED4-A72F-A71208D8EC8F}" type="datetimeFigureOut">
              <a:rPr lang="es-ES" smtClean="0"/>
              <a:t>13/10/2020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3871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A75B311-A1AA-4ED4-A72F-A71208D8EC8F}" type="datetimeFigureOut">
              <a:rPr lang="es-ES" smtClean="0"/>
              <a:t>13/10/2020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335014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75B311-A1AA-4ED4-A72F-A71208D8EC8F}" type="datetimeFigureOut">
              <a:rPr lang="es-ES" smtClean="0"/>
              <a:t>13/10/2020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299425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75B311-A1AA-4ED4-A72F-A71208D8EC8F}"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322150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75B311-A1AA-4ED4-A72F-A71208D8EC8F}" type="datetimeFigureOut">
              <a:rPr lang="es-ES" smtClean="0"/>
              <a:t>13/10/2020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842B4E-4533-41C4-B4E0-8FA9A85C6601}" type="slidenum">
              <a:rPr lang="es-ES" smtClean="0"/>
              <a:t>‹Nº›</a:t>
            </a:fld>
            <a:endParaRPr lang="es-ES"/>
          </a:p>
        </p:txBody>
      </p:sp>
    </p:spTree>
    <p:extLst>
      <p:ext uri="{BB962C8B-B14F-4D97-AF65-F5344CB8AC3E}">
        <p14:creationId xmlns:p14="http://schemas.microsoft.com/office/powerpoint/2010/main" val="5219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5B311-A1AA-4ED4-A72F-A71208D8EC8F}" type="datetimeFigureOut">
              <a:rPr lang="es-ES" smtClean="0"/>
              <a:t>13/10/2020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42B4E-4533-41C4-B4E0-8FA9A85C6601}" type="slidenum">
              <a:rPr lang="es-ES" smtClean="0"/>
              <a:t>‹Nº›</a:t>
            </a:fld>
            <a:endParaRPr lang="es-ES"/>
          </a:p>
        </p:txBody>
      </p:sp>
    </p:spTree>
    <p:extLst>
      <p:ext uri="{BB962C8B-B14F-4D97-AF65-F5344CB8AC3E}">
        <p14:creationId xmlns:p14="http://schemas.microsoft.com/office/powerpoint/2010/main" val="332339403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995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97" t="523" r="-1" b="16582"/>
          <a:stretch/>
        </p:blipFill>
        <p:spPr>
          <a:xfrm>
            <a:off x="-24063" y="-96254"/>
            <a:ext cx="12216063" cy="7411453"/>
          </a:xfrm>
          <a:prstGeom prst="rect">
            <a:avLst/>
          </a:prstGeom>
        </p:spPr>
      </p:pic>
    </p:spTree>
    <p:extLst>
      <p:ext uri="{BB962C8B-B14F-4D97-AF65-F5344CB8AC3E}">
        <p14:creationId xmlns:p14="http://schemas.microsoft.com/office/powerpoint/2010/main" val="3268972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3442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47862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14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448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947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94851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167407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825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413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762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9540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930760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910571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045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10098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5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2381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02958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058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951689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584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357916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3144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223255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8602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270516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2702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0688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98" t="294" r="330" b="8927"/>
          <a:stretch/>
        </p:blipFill>
        <p:spPr>
          <a:xfrm>
            <a:off x="-24062" y="-577517"/>
            <a:ext cx="12175958" cy="7411453"/>
          </a:xfrm>
          <a:prstGeom prst="rect">
            <a:avLst/>
          </a:prstGeom>
        </p:spPr>
      </p:pic>
    </p:spTree>
    <p:extLst>
      <p:ext uri="{BB962C8B-B14F-4D97-AF65-F5344CB8AC3E}">
        <p14:creationId xmlns:p14="http://schemas.microsoft.com/office/powerpoint/2010/main" val="247488903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7882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11332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06253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0095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698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232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2563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3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870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480</Words>
  <Application>Microsoft Office PowerPoint</Application>
  <PresentationFormat>Panorámica</PresentationFormat>
  <Paragraphs>62</Paragraphs>
  <Slides>38</Slides>
  <Notes>25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TuSoft</dc:creator>
  <cp:lastModifiedBy>TuSoft</cp:lastModifiedBy>
  <cp:revision>2</cp:revision>
  <dcterms:created xsi:type="dcterms:W3CDTF">2020-10-13T08:52:01Z</dcterms:created>
  <dcterms:modified xsi:type="dcterms:W3CDTF">2020-10-13T10:57:33Z</dcterms:modified>
</cp:coreProperties>
</file>